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10"/>
  </p:notesMasterIdLst>
  <p:sldIdLst>
    <p:sldId id="257" r:id="rId2"/>
    <p:sldId id="294" r:id="rId3"/>
    <p:sldId id="267" r:id="rId4"/>
    <p:sldId id="282" r:id="rId5"/>
    <p:sldId id="286" r:id="rId6"/>
    <p:sldId id="287" r:id="rId7"/>
    <p:sldId id="288" r:id="rId8"/>
    <p:sldId id="290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emarcearmijo@outlook.es" initials="p" lastIdx="0" clrIdx="0">
    <p:extLst>
      <p:ext uri="{19B8F6BF-5375-455C-9EA6-DF929625EA0E}">
        <p15:presenceInfo xmlns:p15="http://schemas.microsoft.com/office/powerpoint/2012/main" userId="e17c9a444e7e05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CAFF1-D92E-4549-9977-D946CA107AE2}" type="datetimeFigureOut">
              <a:rPr lang="es-CL" smtClean="0"/>
              <a:t>04-06-2021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BF9FD-3A00-464C-AA23-18224C73DD2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850D-45B4-4638-9D81-D47D807DACC7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80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874589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835772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6121941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1317501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5712151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29B8-9B81-41B7-A833-4C1C4267B3AB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2499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E50A-C764-4A2F-83A6-74133FDCDC43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723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8266-4D11-4A9E-A037-9B4BE649C6C8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444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41B2-3B86-4DD1-959C-A4714D965B45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15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8846-175B-4F01-ACC2-563A3595E7F7}" type="datetime1">
              <a:rPr lang="es-CL" smtClean="0"/>
              <a:t>04-06-2021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608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F173-FDAA-444E-AB88-397870D81044}" type="datetime1">
              <a:rPr lang="es-CL" smtClean="0"/>
              <a:t>04-06-2021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712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04-06-2021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6054865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7225-2A18-49E5-9557-0C621FAC855F}" type="datetime1">
              <a:rPr lang="es-CL" smtClean="0"/>
              <a:t>04-06-2021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842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3DDC-7280-4463-B246-67F7BED45AB6}" type="datetime1">
              <a:rPr lang="es-CL" smtClean="0"/>
              <a:t>04-06-2021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090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F3F4-59A5-4CB0-AF6D-206DBE57955F}" type="datetime1">
              <a:rPr lang="es-CL" smtClean="0"/>
              <a:t>04-06-2021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29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AB453-2F60-4D31-91AD-C753ADE73311}" type="datetime1">
              <a:rPr lang="es-CL" smtClean="0"/>
              <a:t>04-06-2021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838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cela.armijo@colegiosanandres.c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 noChangeShapeType="1"/>
          </p:cNvSpPr>
          <p:nvPr/>
        </p:nvSpPr>
        <p:spPr bwMode="auto">
          <a:xfrm>
            <a:off x="1500166" y="214290"/>
            <a:ext cx="7072362" cy="1928826"/>
          </a:xfrm>
          <a:prstGeom prst="rect">
            <a:avLst/>
          </a:prstGeom>
          <a:gradFill rotWithShape="1">
            <a:gsLst>
              <a:gs pos="0">
                <a:srgbClr val="F5D7CC"/>
              </a:gs>
              <a:gs pos="100000">
                <a:srgbClr val="FFFFFF"/>
              </a:gs>
            </a:gsLst>
            <a:lin ang="0" scaled="1"/>
          </a:gra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s-CL" dirty="0"/>
          </a:p>
        </p:txBody>
      </p:sp>
      <p:sp>
        <p:nvSpPr>
          <p:cNvPr id="1031" name="Rectangle 7"/>
          <p:cNvSpPr>
            <a:spLocks noChangeArrowheads="1" noChangeShapeType="1"/>
          </p:cNvSpPr>
          <p:nvPr/>
        </p:nvSpPr>
        <p:spPr bwMode="auto">
          <a:xfrm>
            <a:off x="3786182" y="642918"/>
            <a:ext cx="4786346" cy="1030287"/>
          </a:xfrm>
          <a:prstGeom prst="rect">
            <a:avLst/>
          </a:prstGeom>
          <a:solidFill>
            <a:srgbClr val="990000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2" name="Text Box 8"/>
          <p:cNvSpPr txBox="1">
            <a:spLocks noChangeArrowheads="1" noChangeShapeType="1"/>
          </p:cNvSpPr>
          <p:nvPr/>
        </p:nvSpPr>
        <p:spPr bwMode="auto">
          <a:xfrm>
            <a:off x="4572000" y="642918"/>
            <a:ext cx="3449637" cy="10461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COLEGIO </a:t>
            </a: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               SAN ANDRÉS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4786314" y="1643050"/>
            <a:ext cx="3744912" cy="360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Agency FB" pitchFamily="34" charset="0"/>
                <a:cs typeface="Arial" pitchFamily="34" charset="0"/>
              </a:rPr>
              <a:t>“</a:t>
            </a: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Educando para crecer”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 noChangeShapeType="1"/>
          </p:cNvSpPr>
          <p:nvPr/>
        </p:nvSpPr>
        <p:spPr bwMode="auto">
          <a:xfrm>
            <a:off x="2643174" y="642918"/>
            <a:ext cx="373062" cy="344487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7" name="Rectangle 13"/>
          <p:cNvSpPr>
            <a:spLocks noChangeArrowheads="1" noChangeShapeType="1"/>
          </p:cNvSpPr>
          <p:nvPr/>
        </p:nvSpPr>
        <p:spPr bwMode="auto">
          <a:xfrm>
            <a:off x="4143372" y="642918"/>
            <a:ext cx="373062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8" name="Rectangle 14"/>
          <p:cNvSpPr>
            <a:spLocks noChangeArrowheads="1" noChangeShapeType="1"/>
          </p:cNvSpPr>
          <p:nvPr/>
        </p:nvSpPr>
        <p:spPr bwMode="auto">
          <a:xfrm>
            <a:off x="3786182" y="1357298"/>
            <a:ext cx="373062" cy="35719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9" name="Rectangle 15"/>
          <p:cNvSpPr>
            <a:spLocks noChangeArrowheads="1" noChangeShapeType="1"/>
          </p:cNvSpPr>
          <p:nvPr/>
        </p:nvSpPr>
        <p:spPr bwMode="auto">
          <a:xfrm>
            <a:off x="3786182" y="642918"/>
            <a:ext cx="373062" cy="415925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Rectangle 14"/>
          <p:cNvSpPr>
            <a:spLocks noChangeArrowheads="1" noChangeShapeType="1"/>
          </p:cNvSpPr>
          <p:nvPr/>
        </p:nvSpPr>
        <p:spPr bwMode="auto">
          <a:xfrm>
            <a:off x="4143372" y="100010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9" name="Rectangle 14"/>
          <p:cNvSpPr>
            <a:spLocks noChangeArrowheads="1" noChangeShapeType="1"/>
          </p:cNvSpPr>
          <p:nvPr/>
        </p:nvSpPr>
        <p:spPr bwMode="auto">
          <a:xfrm>
            <a:off x="4500562" y="64291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1" name="Rectangle 13"/>
          <p:cNvSpPr>
            <a:spLocks noChangeArrowheads="1" noChangeShapeType="1"/>
          </p:cNvSpPr>
          <p:nvPr/>
        </p:nvSpPr>
        <p:spPr bwMode="auto">
          <a:xfrm>
            <a:off x="3786182" y="1000108"/>
            <a:ext cx="357190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logo CSA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14290"/>
            <a:ext cx="1714512" cy="150019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3" name="22 Marcador de contenido"/>
          <p:cNvSpPr>
            <a:spLocks noGrp="1"/>
          </p:cNvSpPr>
          <p:nvPr>
            <p:ph idx="1"/>
          </p:nvPr>
        </p:nvSpPr>
        <p:spPr>
          <a:xfrm>
            <a:off x="457200" y="2214553"/>
            <a:ext cx="8229600" cy="41919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CL" sz="6400" dirty="0" smtClean="0"/>
              <a:t>Clase de Orientación 8vos años A Y B </a:t>
            </a:r>
          </a:p>
          <a:p>
            <a:pPr algn="ctr">
              <a:buNone/>
            </a:pPr>
            <a:r>
              <a:rPr lang="es-CL" sz="4600" dirty="0" smtClean="0"/>
              <a:t>01/04 de JUNIO 2021 </a:t>
            </a:r>
            <a:r>
              <a:rPr lang="es-CL" sz="3600" dirty="0" smtClean="0">
                <a:hlinkClick r:id="rId3"/>
              </a:rPr>
              <a:t>marcela.armijo@colegiosanandres.cl</a:t>
            </a:r>
            <a:endParaRPr lang="es-CL" sz="3600" dirty="0" smtClean="0"/>
          </a:p>
          <a:p>
            <a:pPr>
              <a:buNone/>
            </a:pPr>
            <a:r>
              <a:rPr lang="es-CL" sz="2400" dirty="0" smtClean="0"/>
              <a:t>CELULAR TRABAJO +56964079452</a:t>
            </a:r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s-CL" dirty="0" smtClean="0"/>
              <a:t>PROFESORA MARCELA ARMIJO </a:t>
            </a:r>
          </a:p>
          <a:p>
            <a:pPr algn="just"/>
            <a:r>
              <a:rPr lang="es-CL" dirty="0" smtClean="0"/>
              <a:t>  Colegio San Andrés - 2021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DESAFIO OJO CON LO QUE RESPONDES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5576" y="2058630"/>
            <a:ext cx="7704856" cy="4250690"/>
          </a:xfrm>
        </p:spPr>
        <p:txBody>
          <a:bodyPr>
            <a:normAutofit/>
          </a:bodyPr>
          <a:lstStyle/>
          <a:p>
            <a:r>
              <a:rPr lang="es-CL" sz="2000" b="1" dirty="0" smtClean="0">
                <a:solidFill>
                  <a:schemeClr val="accent2">
                    <a:lumMod val="50000"/>
                  </a:schemeClr>
                </a:solidFill>
              </a:rPr>
              <a:t>HOY JUGAREMOS CON REFRANES ¡LOS DESAFIO A COMPLETARLOS!</a:t>
            </a:r>
          </a:p>
          <a:p>
            <a:endParaRPr lang="es-CL" sz="2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CL" sz="2000" b="1" dirty="0" smtClean="0">
                <a:solidFill>
                  <a:schemeClr val="accent2">
                    <a:lumMod val="50000"/>
                  </a:schemeClr>
                </a:solidFill>
              </a:rPr>
              <a:t>QUIEN A BUEN ARBOL SE ARRIMA BUENA SOMBRA LO………….</a:t>
            </a:r>
          </a:p>
          <a:p>
            <a:r>
              <a:rPr lang="es-CL" sz="2000" b="1" dirty="0" smtClean="0">
                <a:solidFill>
                  <a:schemeClr val="accent2">
                    <a:lumMod val="50000"/>
                  </a:schemeClr>
                </a:solidFill>
              </a:rPr>
              <a:t>NO MIRES LA PAJA EN OJO AJENO SINO LA BIGA EN EL……….</a:t>
            </a:r>
          </a:p>
          <a:p>
            <a:r>
              <a:rPr lang="es-CL" sz="2000" b="1" dirty="0" smtClean="0">
                <a:solidFill>
                  <a:schemeClr val="accent2">
                    <a:lumMod val="50000"/>
                  </a:schemeClr>
                </a:solidFill>
              </a:rPr>
              <a:t>MAS VALE TARDE QUE…………</a:t>
            </a:r>
          </a:p>
          <a:p>
            <a:r>
              <a:rPr lang="es-CL" sz="2000" b="1" dirty="0" smtClean="0">
                <a:solidFill>
                  <a:schemeClr val="accent2">
                    <a:lumMod val="50000"/>
                  </a:schemeClr>
                </a:solidFill>
              </a:rPr>
              <a:t>A QUIEN MADRUGA DIOS LO…………</a:t>
            </a:r>
          </a:p>
          <a:p>
            <a:r>
              <a:rPr lang="es-CL" sz="2000" b="1" dirty="0" smtClean="0">
                <a:solidFill>
                  <a:schemeClr val="accent2">
                    <a:lumMod val="50000"/>
                  </a:schemeClr>
                </a:solidFill>
              </a:rPr>
              <a:t>OJOS QUE NO VEN CORAZON QUE NO………..</a:t>
            </a:r>
          </a:p>
          <a:p>
            <a:r>
              <a:rPr lang="es-CL" sz="2000" b="1" dirty="0" smtClean="0">
                <a:solidFill>
                  <a:schemeClr val="accent2">
                    <a:lumMod val="50000"/>
                  </a:schemeClr>
                </a:solidFill>
              </a:rPr>
              <a:t>MÁS VALE PÁJARO EN LA MANO QUE 100……..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0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s-CL" b="1" dirty="0" smtClean="0"/>
              <a:t>¿QUÉ APRENDIMOS?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772816"/>
            <a:ext cx="8572560" cy="50851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sz="2000" b="1" dirty="0" smtClean="0"/>
          </a:p>
          <a:p>
            <a:pPr marL="0" indent="0">
              <a:buNone/>
            </a:pPr>
            <a:r>
              <a:rPr lang="es-CL" sz="4000" b="1" dirty="0" smtClean="0"/>
              <a:t>SON UN MODO FOLKLORICO DE VER LA REALIDAD</a:t>
            </a:r>
          </a:p>
          <a:p>
            <a:pPr marL="0" indent="0">
              <a:buNone/>
            </a:pPr>
            <a:r>
              <a:rPr lang="es-CL" sz="4000" b="1" dirty="0" smtClean="0"/>
              <a:t>GENIAL!!!!!!!!</a:t>
            </a:r>
            <a:endParaRPr lang="es-CL" sz="40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Gestión Pedagógica y C Escolar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OBJETIVO DE LA CLASE</a:t>
            </a:r>
            <a:br>
              <a:rPr lang="es-CL" b="1" dirty="0" smtClean="0"/>
            </a:br>
            <a:r>
              <a:rPr lang="es-CL" b="1" dirty="0" smtClean="0"/>
              <a:t>OA1 U 4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1930400"/>
            <a:ext cx="7706817" cy="4110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CL" sz="2800" b="1" dirty="0" smtClean="0">
                <a:solidFill>
                  <a:schemeClr val="tx1"/>
                </a:solidFill>
              </a:rPr>
              <a:t>OBJETIVO DE LA CLASE: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8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EN TU CUADERNO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800" b="1" dirty="0" smtClean="0">
                <a:solidFill>
                  <a:schemeClr val="tx1"/>
                </a:solidFill>
              </a:rPr>
              <a:t>Reconocer intereses, necesidades, inquietudes, problemáticas, de un grupo  y la mejor manera de resolverlos como equipo.</a:t>
            </a:r>
            <a:endParaRPr lang="es-CL" sz="28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CL" sz="2000" b="1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ASE  Fomentar el trabajo colaborativo como una instancia de compartir, respetando las diferencias y en pro del bien común.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ORIENTACION MARCELA ARMIJO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706817" cy="4628587"/>
          </a:xfrm>
        </p:spPr>
        <p:txBody>
          <a:bodyPr>
            <a:normAutofit fontScale="92500" lnSpcReduction="10000"/>
          </a:bodyPr>
          <a:lstStyle/>
          <a:p>
            <a:r>
              <a:rPr lang="es-CL" sz="2400" b="1" dirty="0" smtClean="0"/>
              <a:t>INICIO</a:t>
            </a:r>
          </a:p>
          <a:p>
            <a:r>
              <a:rPr lang="es-CL" sz="2800" dirty="0" smtClean="0"/>
              <a:t>BIENVENIDA Y SALUDO, COMENTARIOS DEL OBJETIVO DE LA CLASE. </a:t>
            </a:r>
          </a:p>
          <a:p>
            <a:r>
              <a:rPr lang="es-CL" sz="2800" dirty="0" smtClean="0"/>
              <a:t>LOS ESTUDIANTES OBSERVAN UN VIDEO “LA CARRETA”  y  OTRO LLAMADO “TRABAJO COLABORATIVO DE LOS ANIMALES” QUE MUESTRA COMO </a:t>
            </a:r>
            <a:r>
              <a:rPr lang="es-CL" sz="2800" b="1" dirty="0" smtClean="0"/>
              <a:t>el trabajo en equipo favorece un mejor desempeño en cualquier actividad de la vida</a:t>
            </a:r>
          </a:p>
          <a:p>
            <a:r>
              <a:rPr lang="es-CL" sz="2800" b="1" dirty="0" smtClean="0"/>
              <a:t>Reflexionan sobre la importancia de trabajar en equipo</a:t>
            </a:r>
          </a:p>
          <a:p>
            <a:endParaRPr lang="es-CL" sz="2400" dirty="0" smtClean="0"/>
          </a:p>
          <a:p>
            <a:endParaRPr lang="es-CL" sz="2400" dirty="0" smtClean="0"/>
          </a:p>
          <a:p>
            <a:endParaRPr lang="es-CL" sz="2400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470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58745" cy="1320800"/>
          </a:xfrm>
        </p:spPr>
        <p:txBody>
          <a:bodyPr/>
          <a:lstStyle/>
          <a:p>
            <a:r>
              <a:rPr lang="es-CL" dirty="0" smtClean="0">
                <a:solidFill>
                  <a:schemeClr val="accent2">
                    <a:lumMod val="50000"/>
                  </a:schemeClr>
                </a:solidFill>
              </a:rPr>
              <a:t>DESARROLLO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634809" cy="4628587"/>
          </a:xfrm>
        </p:spPr>
        <p:txBody>
          <a:bodyPr>
            <a:normAutofit/>
          </a:bodyPr>
          <a:lstStyle/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Se invita a recordar un trabajo colaborativo.</a:t>
            </a: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Se formaban equipos de trabajo y  organizaban en forma interna para ello a veces debían salir de la sala y conversar con los integrantes de su equipo para realizar el trabajo solicitado.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02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5" cy="875184"/>
          </a:xfrm>
        </p:spPr>
        <p:txBody>
          <a:bodyPr/>
          <a:lstStyle/>
          <a:p>
            <a:r>
              <a:rPr lang="es-CL" dirty="0" smtClean="0"/>
              <a:t>CIERRE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196752"/>
            <a:ext cx="7202761" cy="4844611"/>
          </a:xfrm>
        </p:spPr>
        <p:txBody>
          <a:bodyPr>
            <a:normAutofit fontScale="92500" lnSpcReduction="20000"/>
          </a:bodyPr>
          <a:lstStyle/>
          <a:p>
            <a:r>
              <a:rPr lang="es-CL" sz="2800" b="1" dirty="0" smtClean="0">
                <a:solidFill>
                  <a:schemeClr val="accent2">
                    <a:lumMod val="50000"/>
                  </a:schemeClr>
                </a:solidFill>
              </a:rPr>
              <a:t>PARA FINALIZAR SE EJEMPLIFICA CON LAS CARATERÍSTICAS GRUPALES DE UN EQUIPO DE FUTBOL. LOS ESTUDIANTES COMPARTEN SU TRABAJO</a:t>
            </a:r>
          </a:p>
          <a:p>
            <a:r>
              <a:rPr lang="es-CL" sz="2800" b="1" dirty="0" smtClean="0">
                <a:solidFill>
                  <a:schemeClr val="accent5"/>
                </a:solidFill>
              </a:rPr>
              <a:t>TAREA actividad</a:t>
            </a:r>
            <a:endParaRPr lang="es-CL" sz="2800" b="1" dirty="0" smtClean="0">
              <a:solidFill>
                <a:schemeClr val="accent5"/>
              </a:solidFill>
            </a:endParaRPr>
          </a:p>
          <a:p>
            <a:r>
              <a:rPr lang="es-CL" sz="2800" b="1" dirty="0" smtClean="0">
                <a:solidFill>
                  <a:schemeClr val="accent5"/>
                </a:solidFill>
              </a:rPr>
              <a:t>ESCRIBE EN TU CUADERNO Y RESPONDE LAS SIGUIENTES PREGUNTAS</a:t>
            </a:r>
          </a:p>
          <a:p>
            <a:r>
              <a:rPr lang="es-CL" sz="2800" b="1" dirty="0" smtClean="0">
                <a:solidFill>
                  <a:schemeClr val="accent5"/>
                </a:solidFill>
              </a:rPr>
              <a:t>1¿Cómo </a:t>
            </a:r>
            <a:r>
              <a:rPr lang="es-CL" sz="2800" b="1" dirty="0" smtClean="0">
                <a:solidFill>
                  <a:schemeClr val="accent5"/>
                </a:solidFill>
              </a:rPr>
              <a:t>se sintieron realizando </a:t>
            </a:r>
            <a:r>
              <a:rPr lang="es-CL" sz="2800" b="1" dirty="0" smtClean="0">
                <a:solidFill>
                  <a:schemeClr val="accent5"/>
                </a:solidFill>
              </a:rPr>
              <a:t>las actividades grupales </a:t>
            </a:r>
            <a:r>
              <a:rPr lang="es-CL" sz="2800" b="1" dirty="0" err="1" smtClean="0">
                <a:solidFill>
                  <a:schemeClr val="accent5"/>
                </a:solidFill>
              </a:rPr>
              <a:t>cdo</a:t>
            </a:r>
            <a:r>
              <a:rPr lang="es-CL" sz="2800" b="1" dirty="0" smtClean="0">
                <a:solidFill>
                  <a:schemeClr val="accent5"/>
                </a:solidFill>
              </a:rPr>
              <a:t>. Estaban en la escuela?</a:t>
            </a:r>
            <a:endParaRPr lang="es-CL" sz="2800" b="1" dirty="0" smtClean="0">
              <a:solidFill>
                <a:schemeClr val="accent5"/>
              </a:solidFill>
            </a:endParaRPr>
          </a:p>
          <a:p>
            <a:r>
              <a:rPr lang="es-CL" sz="2800" b="1" dirty="0" smtClean="0">
                <a:solidFill>
                  <a:schemeClr val="accent5"/>
                </a:solidFill>
              </a:rPr>
              <a:t>2¿Qué </a:t>
            </a:r>
            <a:r>
              <a:rPr lang="es-CL" sz="2800" b="1" dirty="0" smtClean="0">
                <a:solidFill>
                  <a:schemeClr val="accent5"/>
                </a:solidFill>
              </a:rPr>
              <a:t>fue lo más fácil y qué fue lo más difícil?</a:t>
            </a:r>
            <a:endParaRPr lang="en-US" sz="2800" b="1" dirty="0">
              <a:solidFill>
                <a:schemeClr val="accent5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330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r>
              <a:rPr lang="es-ES" dirty="0"/>
              <a:t>Para finalizar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772816"/>
            <a:ext cx="7706817" cy="4268547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TICKET DE SALIDA </a:t>
            </a:r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clase </a:t>
            </a:r>
            <a:r>
              <a:rPr lang="es-CL" sz="2000" b="1" smtClean="0">
                <a:latin typeface="Arial" panose="020B0604020202020204" pitchFamily="34" charset="0"/>
                <a:cs typeface="Arial" panose="020B0604020202020204" pitchFamily="34" charset="0"/>
              </a:rPr>
              <a:t>del 01 </a:t>
            </a:r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  04 de Junio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TE LLEVAS DE LA CLASE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EN TU CUADERNO MANDAR A MI CORREO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1733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960</TotalTime>
  <Words>408</Words>
  <Application>Microsoft Office PowerPoint</Application>
  <PresentationFormat>Presentación en pantalla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Agency FB</vt:lpstr>
      <vt:lpstr>Arial</vt:lpstr>
      <vt:lpstr>Calibri</vt:lpstr>
      <vt:lpstr>Comic Sans MS</vt:lpstr>
      <vt:lpstr>Perpetua Titling MT</vt:lpstr>
      <vt:lpstr>Trebuchet MS</vt:lpstr>
      <vt:lpstr>Wingdings</vt:lpstr>
      <vt:lpstr>Wingdings 3</vt:lpstr>
      <vt:lpstr>Faceta</vt:lpstr>
      <vt:lpstr>Presentación de PowerPoint</vt:lpstr>
      <vt:lpstr>DESAFIO OJO CON LO QUE RESPONDES</vt:lpstr>
      <vt:lpstr>¿QUÉ APRENDIMOS?</vt:lpstr>
      <vt:lpstr>OBJETIVO DE LA CLASE OA1 U 4</vt:lpstr>
      <vt:lpstr>ACTIVIDAD</vt:lpstr>
      <vt:lpstr>DESARROLLO</vt:lpstr>
      <vt:lpstr>CIERRE</vt:lpstr>
      <vt:lpstr>Para finalizar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UTP San Andrés</dc:creator>
  <cp:lastModifiedBy>profemarcearmijo@outlook.es</cp:lastModifiedBy>
  <cp:revision>149</cp:revision>
  <dcterms:created xsi:type="dcterms:W3CDTF">2021-02-23T22:33:17Z</dcterms:created>
  <dcterms:modified xsi:type="dcterms:W3CDTF">2021-06-04T15:39:55Z</dcterms:modified>
</cp:coreProperties>
</file>